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68580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i+d1sYBIg8NQFMNnBZViWwoaDL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DBE3BF-1DD4-46C4-B556-2EE91EFADFB2}">
  <a:tblStyle styleId="{0DDBE3BF-1DD4-46C4-B556-2EE91EFADF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2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2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ProximaNova-bold.fntdata"/><Relationship Id="rId14" Type="http://schemas.openxmlformats.org/officeDocument/2006/relationships/slide" Target="slides/slide7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0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9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3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" type="body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2" type="body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8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38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38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1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3" name="Google Shape;103;p41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4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2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2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4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3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45"/>
          <p:cNvSpPr txBox="1"/>
          <p:nvPr>
            <p:ph idx="1" type="subTitle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45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45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5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4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4"/>
          <p:cNvSpPr txBox="1"/>
          <p:nvPr>
            <p:ph idx="1" type="body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4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/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46"/>
          <p:cNvSpPr txBox="1"/>
          <p:nvPr>
            <p:ph idx="1" type="body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46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6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6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7"/>
          <p:cNvSpPr txBox="1"/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47"/>
          <p:cNvSpPr txBox="1"/>
          <p:nvPr>
            <p:ph idx="1" type="body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7"/>
          <p:cNvSpPr txBox="1"/>
          <p:nvPr>
            <p:ph idx="2" type="body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7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7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7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/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8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8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8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9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9"/>
          <p:cNvSpPr txBox="1"/>
          <p:nvPr>
            <p:ph idx="12" type="sldNum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/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5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0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0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/>
          <p:nvPr>
            <p:ph idx="11" type="ftr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abeçalho da Seção">
  <p:cSld name="1_Cabeçalho da Seção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 txBox="1"/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" name="Google Shape;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3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b="1" sz="2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9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3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" name="Google Shape;53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1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hyperlink" Target="https://devopedia.org/iot-cloud-platform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bndes.gov.br/wps/portal/site/home/conhecimento/estudos/chamada-publica-internet-coisas/estudo-internet-das-coisas-um-plano-de-acao-para-o-brasil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Composição de cenários envolvendo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{&quot;Key&quot;:&quot;POWER_USER_SHAPE_ICON&quot;,&quot;Value&quot;:&quot;POWER_USER_SHAPE_ICON_STYLE_1&quot;}" id="205" name="Google Shape;205;p10"/>
          <p:cNvGrpSpPr/>
          <p:nvPr/>
        </p:nvGrpSpPr>
        <p:grpSpPr>
          <a:xfrm>
            <a:off x="3664465" y="2694603"/>
            <a:ext cx="893459" cy="885263"/>
            <a:chOff x="6004176" y="1690066"/>
            <a:chExt cx="1039285" cy="1029748"/>
          </a:xfrm>
        </p:grpSpPr>
        <p:sp>
          <p:nvSpPr>
            <p:cNvPr id="206" name="Google Shape;206;p10"/>
            <p:cNvSpPr/>
            <p:nvPr/>
          </p:nvSpPr>
          <p:spPr>
            <a:xfrm>
              <a:off x="6213939" y="1880760"/>
              <a:ext cx="781845" cy="476735"/>
            </a:xfrm>
            <a:custGeom>
              <a:rect b="b" l="l" r="r" t="t"/>
              <a:pathLst>
                <a:path extrusionOk="0" h="623" w="1018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6080453" y="2376565"/>
              <a:ext cx="152555" cy="171625"/>
            </a:xfrm>
            <a:custGeom>
              <a:rect b="b" l="l" r="r" t="t"/>
              <a:pathLst>
                <a:path extrusionOk="0" h="223" w="205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6004176" y="2586328"/>
              <a:ext cx="133486" cy="133486"/>
            </a:xfrm>
            <a:custGeom>
              <a:rect b="b" l="l" r="r" t="t"/>
              <a:pathLst>
                <a:path extrusionOk="0" h="169" w="167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6652535" y="1690066"/>
              <a:ext cx="390926" cy="562551"/>
            </a:xfrm>
            <a:custGeom>
              <a:rect b="b" l="l" r="r" t="t"/>
              <a:pathLst>
                <a:path extrusionOk="0" h="738" w="51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{&quot;Key&quot;:&quot;POWER_USER_SHAPE_ICON&quot;,&quot;Value&quot;:&quot;POWER_USER_SHAPE_ICON_STYLE_1&quot;}" id="210" name="Google Shape;210;p10"/>
          <p:cNvGrpSpPr/>
          <p:nvPr/>
        </p:nvGrpSpPr>
        <p:grpSpPr>
          <a:xfrm rot="5400000">
            <a:off x="4751909" y="2871571"/>
            <a:ext cx="893461" cy="885263"/>
            <a:chOff x="6004176" y="1690066"/>
            <a:chExt cx="1039285" cy="1029748"/>
          </a:xfrm>
        </p:grpSpPr>
        <p:sp>
          <p:nvSpPr>
            <p:cNvPr id="211" name="Google Shape;211;p10"/>
            <p:cNvSpPr/>
            <p:nvPr/>
          </p:nvSpPr>
          <p:spPr>
            <a:xfrm>
              <a:off x="6213939" y="1880760"/>
              <a:ext cx="781845" cy="476735"/>
            </a:xfrm>
            <a:custGeom>
              <a:rect b="b" l="l" r="r" t="t"/>
              <a:pathLst>
                <a:path extrusionOk="0" h="623" w="1018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6080453" y="2376565"/>
              <a:ext cx="152555" cy="171625"/>
            </a:xfrm>
            <a:custGeom>
              <a:rect b="b" l="l" r="r" t="t"/>
              <a:pathLst>
                <a:path extrusionOk="0" h="223" w="205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6004176" y="2586328"/>
              <a:ext cx="133486" cy="133486"/>
            </a:xfrm>
            <a:custGeom>
              <a:rect b="b" l="l" r="r" t="t"/>
              <a:pathLst>
                <a:path extrusionOk="0" h="169" w="167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6652535" y="1690066"/>
              <a:ext cx="390926" cy="562551"/>
            </a:xfrm>
            <a:custGeom>
              <a:rect b="b" l="l" r="r" t="t"/>
              <a:pathLst>
                <a:path extrusionOk="0" h="738" w="51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{&quot;Key&quot;:&quot;POWER_USER_SHAPE_ICON&quot;,&quot;Value&quot;:&quot;POWER_USER_SHAPE_ICON_STYLE_1&quot;}" id="215" name="Google Shape;215;p10"/>
          <p:cNvGrpSpPr/>
          <p:nvPr/>
        </p:nvGrpSpPr>
        <p:grpSpPr>
          <a:xfrm rot="10800000">
            <a:off x="4611453" y="3962785"/>
            <a:ext cx="893461" cy="885263"/>
            <a:chOff x="6004176" y="1690066"/>
            <a:chExt cx="1039285" cy="1029748"/>
          </a:xfrm>
        </p:grpSpPr>
        <p:sp>
          <p:nvSpPr>
            <p:cNvPr id="216" name="Google Shape;216;p10"/>
            <p:cNvSpPr/>
            <p:nvPr/>
          </p:nvSpPr>
          <p:spPr>
            <a:xfrm>
              <a:off x="6213939" y="1880760"/>
              <a:ext cx="781845" cy="476735"/>
            </a:xfrm>
            <a:custGeom>
              <a:rect b="b" l="l" r="r" t="t"/>
              <a:pathLst>
                <a:path extrusionOk="0" h="623" w="1018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6080453" y="2376565"/>
              <a:ext cx="152555" cy="171625"/>
            </a:xfrm>
            <a:custGeom>
              <a:rect b="b" l="l" r="r" t="t"/>
              <a:pathLst>
                <a:path extrusionOk="0" h="223" w="205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6004176" y="2586328"/>
              <a:ext cx="133486" cy="133486"/>
            </a:xfrm>
            <a:custGeom>
              <a:rect b="b" l="l" r="r" t="t"/>
              <a:pathLst>
                <a:path extrusionOk="0" h="169" w="167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6652535" y="1690066"/>
              <a:ext cx="390926" cy="562551"/>
            </a:xfrm>
            <a:custGeom>
              <a:rect b="b" l="l" r="r" t="t"/>
              <a:pathLst>
                <a:path extrusionOk="0" h="738" w="51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{&quot;Key&quot;:&quot;POWER_USER_SHAPE_ICON&quot;,&quot;Value&quot;:&quot;POWER_USER_SHAPE_ICON_STYLE_1&quot;}" id="220" name="Google Shape;220;p10"/>
          <p:cNvGrpSpPr/>
          <p:nvPr/>
        </p:nvGrpSpPr>
        <p:grpSpPr>
          <a:xfrm rot="-5400000">
            <a:off x="3498634" y="3822344"/>
            <a:ext cx="893459" cy="885263"/>
            <a:chOff x="6004176" y="1690066"/>
            <a:chExt cx="1039285" cy="1029748"/>
          </a:xfrm>
        </p:grpSpPr>
        <p:sp>
          <p:nvSpPr>
            <p:cNvPr id="221" name="Google Shape;221;p10"/>
            <p:cNvSpPr/>
            <p:nvPr/>
          </p:nvSpPr>
          <p:spPr>
            <a:xfrm>
              <a:off x="6213939" y="1880760"/>
              <a:ext cx="781845" cy="476735"/>
            </a:xfrm>
            <a:custGeom>
              <a:rect b="b" l="l" r="r" t="t"/>
              <a:pathLst>
                <a:path extrusionOk="0" h="623" w="1018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6080453" y="2376565"/>
              <a:ext cx="152555" cy="171625"/>
            </a:xfrm>
            <a:custGeom>
              <a:rect b="b" l="l" r="r" t="t"/>
              <a:pathLst>
                <a:path extrusionOk="0" h="223" w="205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6004176" y="2586328"/>
              <a:ext cx="133486" cy="133486"/>
            </a:xfrm>
            <a:custGeom>
              <a:rect b="b" l="l" r="r" t="t"/>
              <a:pathLst>
                <a:path extrusionOk="0" h="169" w="167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6652535" y="1690066"/>
              <a:ext cx="390926" cy="562551"/>
            </a:xfrm>
            <a:custGeom>
              <a:rect b="b" l="l" r="r" t="t"/>
              <a:pathLst>
                <a:path extrusionOk="0" h="738" w="510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{&quot;Key&quot;:&quot;POWER_USER_SHAPE_ICON&quot;,&quot;Value&quot;:&quot;POWER_USER_SHAPE_ICON_STYLE_1&quot;}" id="225" name="Google Shape;225;p10"/>
          <p:cNvSpPr/>
          <p:nvPr/>
        </p:nvSpPr>
        <p:spPr>
          <a:xfrm>
            <a:off x="3985592" y="3183669"/>
            <a:ext cx="1172818" cy="1175314"/>
          </a:xfrm>
          <a:custGeom>
            <a:rect b="b" l="l" r="r" t="t"/>
            <a:pathLst>
              <a:path extrusionOk="0" h="1250" w="1250">
                <a:moveTo>
                  <a:pt x="1197" y="738"/>
                </a:moveTo>
                <a:cubicBezTo>
                  <a:pt x="1221" y="738"/>
                  <a:pt x="1242" y="719"/>
                  <a:pt x="1246" y="696"/>
                </a:cubicBezTo>
                <a:cubicBezTo>
                  <a:pt x="1246" y="696"/>
                  <a:pt x="1250" y="664"/>
                  <a:pt x="1250" y="625"/>
                </a:cubicBezTo>
                <a:cubicBezTo>
                  <a:pt x="1250" y="586"/>
                  <a:pt x="1246" y="554"/>
                  <a:pt x="1246" y="554"/>
                </a:cubicBezTo>
                <a:cubicBezTo>
                  <a:pt x="1242" y="531"/>
                  <a:pt x="1221" y="512"/>
                  <a:pt x="1197" y="512"/>
                </a:cubicBezTo>
                <a:lnTo>
                  <a:pt x="1077" y="512"/>
                </a:lnTo>
                <a:cubicBezTo>
                  <a:pt x="1053" y="512"/>
                  <a:pt x="1029" y="497"/>
                  <a:pt x="1023" y="479"/>
                </a:cubicBezTo>
                <a:cubicBezTo>
                  <a:pt x="1017" y="461"/>
                  <a:pt x="1008" y="402"/>
                  <a:pt x="1024" y="386"/>
                </a:cubicBezTo>
                <a:lnTo>
                  <a:pt x="1110" y="300"/>
                </a:lnTo>
                <a:cubicBezTo>
                  <a:pt x="1126" y="284"/>
                  <a:pt x="1127" y="256"/>
                  <a:pt x="1113" y="238"/>
                </a:cubicBezTo>
                <a:lnTo>
                  <a:pt x="1012" y="138"/>
                </a:lnTo>
                <a:cubicBezTo>
                  <a:pt x="994" y="123"/>
                  <a:pt x="966" y="124"/>
                  <a:pt x="950" y="140"/>
                </a:cubicBezTo>
                <a:lnTo>
                  <a:pt x="864" y="226"/>
                </a:lnTo>
                <a:cubicBezTo>
                  <a:pt x="848" y="242"/>
                  <a:pt x="820" y="249"/>
                  <a:pt x="803" y="240"/>
                </a:cubicBezTo>
                <a:cubicBezTo>
                  <a:pt x="786" y="232"/>
                  <a:pt x="738" y="197"/>
                  <a:pt x="738" y="173"/>
                </a:cubicBezTo>
                <a:lnTo>
                  <a:pt x="738" y="53"/>
                </a:lnTo>
                <a:cubicBezTo>
                  <a:pt x="738" y="29"/>
                  <a:pt x="719" y="8"/>
                  <a:pt x="696" y="4"/>
                </a:cubicBezTo>
                <a:cubicBezTo>
                  <a:pt x="696" y="4"/>
                  <a:pt x="664" y="0"/>
                  <a:pt x="625" y="0"/>
                </a:cubicBezTo>
                <a:cubicBezTo>
                  <a:pt x="586" y="0"/>
                  <a:pt x="554" y="4"/>
                  <a:pt x="554" y="4"/>
                </a:cubicBezTo>
                <a:cubicBezTo>
                  <a:pt x="531" y="8"/>
                  <a:pt x="512" y="29"/>
                  <a:pt x="512" y="53"/>
                </a:cubicBezTo>
                <a:lnTo>
                  <a:pt x="512" y="173"/>
                </a:lnTo>
                <a:cubicBezTo>
                  <a:pt x="512" y="197"/>
                  <a:pt x="497" y="221"/>
                  <a:pt x="479" y="227"/>
                </a:cubicBezTo>
                <a:cubicBezTo>
                  <a:pt x="461" y="233"/>
                  <a:pt x="402" y="242"/>
                  <a:pt x="386" y="226"/>
                </a:cubicBezTo>
                <a:lnTo>
                  <a:pt x="300" y="140"/>
                </a:lnTo>
                <a:cubicBezTo>
                  <a:pt x="284" y="124"/>
                  <a:pt x="256" y="123"/>
                  <a:pt x="238" y="138"/>
                </a:cubicBezTo>
                <a:lnTo>
                  <a:pt x="138" y="238"/>
                </a:lnTo>
                <a:cubicBezTo>
                  <a:pt x="123" y="256"/>
                  <a:pt x="124" y="284"/>
                  <a:pt x="140" y="300"/>
                </a:cubicBezTo>
                <a:lnTo>
                  <a:pt x="226" y="386"/>
                </a:lnTo>
                <a:cubicBezTo>
                  <a:pt x="242" y="402"/>
                  <a:pt x="249" y="430"/>
                  <a:pt x="240" y="447"/>
                </a:cubicBezTo>
                <a:cubicBezTo>
                  <a:pt x="232" y="464"/>
                  <a:pt x="197" y="512"/>
                  <a:pt x="173" y="512"/>
                </a:cubicBezTo>
                <a:lnTo>
                  <a:pt x="53" y="512"/>
                </a:lnTo>
                <a:cubicBezTo>
                  <a:pt x="29" y="512"/>
                  <a:pt x="8" y="531"/>
                  <a:pt x="4" y="554"/>
                </a:cubicBezTo>
                <a:cubicBezTo>
                  <a:pt x="4" y="554"/>
                  <a:pt x="0" y="586"/>
                  <a:pt x="0" y="625"/>
                </a:cubicBezTo>
                <a:cubicBezTo>
                  <a:pt x="0" y="664"/>
                  <a:pt x="4" y="696"/>
                  <a:pt x="4" y="696"/>
                </a:cubicBezTo>
                <a:cubicBezTo>
                  <a:pt x="8" y="719"/>
                  <a:pt x="29" y="738"/>
                  <a:pt x="53" y="738"/>
                </a:cubicBezTo>
                <a:lnTo>
                  <a:pt x="173" y="738"/>
                </a:lnTo>
                <a:cubicBezTo>
                  <a:pt x="197" y="738"/>
                  <a:pt x="221" y="753"/>
                  <a:pt x="227" y="771"/>
                </a:cubicBezTo>
                <a:cubicBezTo>
                  <a:pt x="233" y="789"/>
                  <a:pt x="242" y="848"/>
                  <a:pt x="226" y="864"/>
                </a:cubicBezTo>
                <a:lnTo>
                  <a:pt x="140" y="950"/>
                </a:lnTo>
                <a:cubicBezTo>
                  <a:pt x="124" y="966"/>
                  <a:pt x="123" y="994"/>
                  <a:pt x="138" y="1012"/>
                </a:cubicBezTo>
                <a:lnTo>
                  <a:pt x="238" y="1113"/>
                </a:lnTo>
                <a:cubicBezTo>
                  <a:pt x="256" y="1127"/>
                  <a:pt x="284" y="1126"/>
                  <a:pt x="300" y="1110"/>
                </a:cubicBezTo>
                <a:lnTo>
                  <a:pt x="386" y="1024"/>
                </a:lnTo>
                <a:cubicBezTo>
                  <a:pt x="402" y="1008"/>
                  <a:pt x="430" y="1001"/>
                  <a:pt x="447" y="1010"/>
                </a:cubicBezTo>
                <a:cubicBezTo>
                  <a:pt x="464" y="1018"/>
                  <a:pt x="512" y="1053"/>
                  <a:pt x="512" y="1077"/>
                </a:cubicBezTo>
                <a:lnTo>
                  <a:pt x="512" y="1197"/>
                </a:lnTo>
                <a:cubicBezTo>
                  <a:pt x="512" y="1221"/>
                  <a:pt x="531" y="1242"/>
                  <a:pt x="554" y="1246"/>
                </a:cubicBezTo>
                <a:cubicBezTo>
                  <a:pt x="554" y="1246"/>
                  <a:pt x="586" y="1250"/>
                  <a:pt x="625" y="1250"/>
                </a:cubicBezTo>
                <a:cubicBezTo>
                  <a:pt x="664" y="1250"/>
                  <a:pt x="696" y="1246"/>
                  <a:pt x="696" y="1246"/>
                </a:cubicBezTo>
                <a:cubicBezTo>
                  <a:pt x="719" y="1242"/>
                  <a:pt x="738" y="1221"/>
                  <a:pt x="738" y="1197"/>
                </a:cubicBezTo>
                <a:lnTo>
                  <a:pt x="738" y="1077"/>
                </a:lnTo>
                <a:cubicBezTo>
                  <a:pt x="738" y="1053"/>
                  <a:pt x="753" y="1029"/>
                  <a:pt x="771" y="1023"/>
                </a:cubicBezTo>
                <a:cubicBezTo>
                  <a:pt x="789" y="1017"/>
                  <a:pt x="848" y="1008"/>
                  <a:pt x="864" y="1024"/>
                </a:cubicBezTo>
                <a:lnTo>
                  <a:pt x="950" y="1110"/>
                </a:lnTo>
                <a:cubicBezTo>
                  <a:pt x="966" y="1126"/>
                  <a:pt x="994" y="1127"/>
                  <a:pt x="1012" y="1112"/>
                </a:cubicBezTo>
                <a:lnTo>
                  <a:pt x="1113" y="1012"/>
                </a:lnTo>
                <a:cubicBezTo>
                  <a:pt x="1127" y="994"/>
                  <a:pt x="1126" y="966"/>
                  <a:pt x="1110" y="950"/>
                </a:cubicBezTo>
                <a:lnTo>
                  <a:pt x="1024" y="864"/>
                </a:lnTo>
                <a:cubicBezTo>
                  <a:pt x="1008" y="848"/>
                  <a:pt x="1001" y="820"/>
                  <a:pt x="1010" y="803"/>
                </a:cubicBezTo>
                <a:cubicBezTo>
                  <a:pt x="1018" y="786"/>
                  <a:pt x="1053" y="738"/>
                  <a:pt x="1077" y="738"/>
                </a:cubicBezTo>
                <a:lnTo>
                  <a:pt x="1197" y="738"/>
                </a:lnTo>
                <a:close/>
                <a:moveTo>
                  <a:pt x="625" y="854"/>
                </a:moveTo>
                <a:cubicBezTo>
                  <a:pt x="499" y="854"/>
                  <a:pt x="396" y="751"/>
                  <a:pt x="396" y="625"/>
                </a:cubicBezTo>
                <a:cubicBezTo>
                  <a:pt x="396" y="499"/>
                  <a:pt x="499" y="396"/>
                  <a:pt x="625" y="396"/>
                </a:cubicBezTo>
                <a:cubicBezTo>
                  <a:pt x="751" y="396"/>
                  <a:pt x="854" y="499"/>
                  <a:pt x="854" y="625"/>
                </a:cubicBezTo>
                <a:cubicBezTo>
                  <a:pt x="854" y="751"/>
                  <a:pt x="751" y="854"/>
                  <a:pt x="625" y="85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628650" y="2279485"/>
            <a:ext cx="304882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Dispositivo 🡪 Coisa (Thing)</a:t>
            </a:r>
            <a:endParaRPr b="1"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Sensores;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Máquinas Industriais;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Produtos;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Sistemas;</a:t>
            </a:r>
            <a:endParaRPr/>
          </a:p>
        </p:txBody>
      </p:sp>
      <p:sp>
        <p:nvSpPr>
          <p:cNvPr id="227" name="Google Shape;227;p10"/>
          <p:cNvSpPr txBox="1"/>
          <p:nvPr/>
        </p:nvSpPr>
        <p:spPr>
          <a:xfrm>
            <a:off x="5466522" y="2279485"/>
            <a:ext cx="304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Conectividade com a Internet</a:t>
            </a:r>
            <a:endParaRPr/>
          </a:p>
        </p:txBody>
      </p:sp>
      <p:sp>
        <p:nvSpPr>
          <p:cNvPr id="228" name="Google Shape;228;p10"/>
          <p:cNvSpPr txBox="1"/>
          <p:nvPr/>
        </p:nvSpPr>
        <p:spPr>
          <a:xfrm>
            <a:off x="628650" y="4461125"/>
            <a:ext cx="30488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Inovação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Inteligência Artificial;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Biga Data;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Computação Cognitiva;</a:t>
            </a:r>
            <a:endParaRPr/>
          </a:p>
        </p:txBody>
      </p:sp>
      <p:sp>
        <p:nvSpPr>
          <p:cNvPr id="229" name="Google Shape;229;p10"/>
          <p:cNvSpPr txBox="1"/>
          <p:nvPr/>
        </p:nvSpPr>
        <p:spPr>
          <a:xfrm>
            <a:off x="5466522" y="4461125"/>
            <a:ext cx="304882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Gestão e Integração dos Dados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Intelligence;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Computing;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platforms;</a:t>
            </a:r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9983" y="2584504"/>
            <a:ext cx="3098800" cy="99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Cidades</a:t>
            </a:r>
            <a:endParaRPr/>
          </a:p>
        </p:txBody>
      </p:sp>
      <p:pic>
        <p:nvPicPr>
          <p:cNvPr descr="red.PNG" id="236" name="Google Shape;2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088281"/>
            <a:ext cx="8496944" cy="46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Cidades</a:t>
            </a:r>
            <a:endParaRPr/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98" y="916521"/>
            <a:ext cx="9012405" cy="502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industrias - IIoT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ot Vs Iiot blog"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32356"/>
            <a:ext cx="4115230" cy="562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3"/>
          <p:cNvSpPr/>
          <p:nvPr/>
        </p:nvSpPr>
        <p:spPr>
          <a:xfrm>
            <a:off x="5600203" y="1340768"/>
            <a:ext cx="3315198" cy="2232248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IIoT consiste em máquinas conectadas e plataformas de análise avançadas que processam os dados produtos por essas máquinas. Os dispositivos variam de minúsculos sensores ambientais a complexos robôs industriais.</a:t>
            </a: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5387367" y="1340767"/>
            <a:ext cx="212833" cy="223224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4602955" y="2145163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13"/>
          <p:cNvCxnSpPr>
            <a:stCxn id="251" idx="6"/>
            <a:endCxn id="250" idx="1"/>
          </p:cNvCxnSpPr>
          <p:nvPr/>
        </p:nvCxnSpPr>
        <p:spPr>
          <a:xfrm>
            <a:off x="5226410" y="2456891"/>
            <a:ext cx="1611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3"/>
          <p:cNvSpPr/>
          <p:nvPr/>
        </p:nvSpPr>
        <p:spPr>
          <a:xfrm>
            <a:off x="5600202" y="4005065"/>
            <a:ext cx="3315198" cy="2016224"/>
          </a:xfrm>
          <a:prstGeom prst="rect">
            <a:avLst/>
          </a:prstGeom>
          <a:solidFill>
            <a:srgbClr val="FBE4D4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 em um arcabouço industrial composto por um vasto número de dispositivos e máquinas conectados e sincronizados por meio de ferramentas em um ambiente M2M.</a:t>
            </a:r>
            <a:endParaRPr/>
          </a:p>
        </p:txBody>
      </p:sp>
      <p:sp>
        <p:nvSpPr>
          <p:cNvPr id="254" name="Google Shape;254;p13"/>
          <p:cNvSpPr/>
          <p:nvPr/>
        </p:nvSpPr>
        <p:spPr>
          <a:xfrm>
            <a:off x="5387366" y="4005064"/>
            <a:ext cx="212833" cy="2016221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4602062" y="470144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p13"/>
          <p:cNvCxnSpPr>
            <a:stCxn id="255" idx="6"/>
            <a:endCxn id="254" idx="1"/>
          </p:cNvCxnSpPr>
          <p:nvPr/>
        </p:nvCxnSpPr>
        <p:spPr>
          <a:xfrm>
            <a:off x="5225517" y="5013175"/>
            <a:ext cx="161700" cy="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industrias - IIoT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4" title="What is IIoT?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75" y="980728"/>
            <a:ext cx="8666450" cy="489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IoT nas industrias - IIoT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www.enviromon.net/wp-content/uploads/iot-industry-sensors.jpg" id="268" name="Google Shape;2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3" y="2348880"/>
            <a:ext cx="6588224" cy="2262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sensor iiot" id="269" name="Google Shape;2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6176" y="1408664"/>
            <a:ext cx="2857500" cy="414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5"/>
          <p:cNvSpPr txBox="1"/>
          <p:nvPr/>
        </p:nvSpPr>
        <p:spPr>
          <a:xfrm>
            <a:off x="539552" y="4511796"/>
            <a:ext cx="139333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Wireless Connectivity test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Conectividade para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8" y="1004887"/>
            <a:ext cx="862012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curta distância</a:t>
            </a:r>
            <a:endParaRPr/>
          </a:p>
        </p:txBody>
      </p:sp>
      <p:pic>
        <p:nvPicPr>
          <p:cNvPr descr="Resultado de imagem para wifi" id="282" name="Google Shape;2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14" y="1579365"/>
            <a:ext cx="1570839" cy="93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3888" y="1365513"/>
            <a:ext cx="1836993" cy="135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7"/>
          <p:cNvPicPr preferRelativeResize="0"/>
          <p:nvPr/>
        </p:nvPicPr>
        <p:blipFill rotWithShape="1">
          <a:blip r:embed="rId5">
            <a:alphaModFix/>
          </a:blip>
          <a:srcRect b="15333" l="4355" r="3094" t="19533"/>
          <a:stretch/>
        </p:blipFill>
        <p:spPr>
          <a:xfrm>
            <a:off x="6516216" y="1308487"/>
            <a:ext cx="2152527" cy="14724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5" name="Google Shape;285;p17"/>
          <p:cNvGraphicFramePr/>
          <p:nvPr/>
        </p:nvGraphicFramePr>
        <p:xfrm>
          <a:off x="1211796" y="31146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{0DDBE3BF-1DD4-46C4-B556-2EE91EFADFB2}</a:tableStyleId>
              </a:tblPr>
              <a:tblGrid>
                <a:gridCol w="1071750"/>
                <a:gridCol w="1653475"/>
                <a:gridCol w="2356875"/>
                <a:gridCol w="1638300"/>
              </a:tblGrid>
              <a:tr h="7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Padrão</a:t>
                      </a:r>
                      <a:endParaRPr/>
                    </a:p>
                  </a:txBody>
                  <a:tcPr marT="16600" marB="16600" marR="8300" marL="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Frequência</a:t>
                      </a:r>
                      <a:endParaRPr/>
                    </a:p>
                  </a:txBody>
                  <a:tcPr marT="16600" marB="16600" marR="8300" marL="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Distância do mundo real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175" marB="17175" marR="8575" marL="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Velocidade no mundo real</a:t>
                      </a:r>
                      <a:endParaRPr/>
                    </a:p>
                  </a:txBody>
                  <a:tcPr marT="16600" marB="16600" marR="8300" marL="8300" anchor="ctr"/>
                </a:tc>
              </a:tr>
              <a:tr h="347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802.11a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5Ghz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 metros</a:t>
                      </a:r>
                      <a:endParaRPr/>
                    </a:p>
                  </a:txBody>
                  <a:tcPr marT="13725" marB="13725" marR="13725" marL="13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3-32 Mbps</a:t>
                      </a:r>
                      <a:endParaRPr/>
                    </a:p>
                  </a:txBody>
                  <a:tcPr marT="13275" marB="13275" marR="13275" marL="13275" anchor="ctr"/>
                </a:tc>
              </a:tr>
              <a:tr h="347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802.11b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 metros</a:t>
                      </a:r>
                      <a:endParaRPr/>
                    </a:p>
                  </a:txBody>
                  <a:tcPr marT="13725" marB="13725" marR="13725" marL="13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2-3 Mbps</a:t>
                      </a:r>
                      <a:endParaRPr/>
                    </a:p>
                  </a:txBody>
                  <a:tcPr marT="13275" marB="13275" marR="13275" marL="13275" anchor="ctr"/>
                </a:tc>
              </a:tr>
              <a:tr h="45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802.11g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 metros</a:t>
                      </a:r>
                      <a:endParaRPr/>
                    </a:p>
                  </a:txBody>
                  <a:tcPr marT="13725" marB="13725" marR="13725" marL="13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10 -29 Mbps</a:t>
                      </a:r>
                      <a:endParaRPr/>
                    </a:p>
                  </a:txBody>
                  <a:tcPr marT="13275" marB="13275" marR="13275" marL="13275" anchor="ctr"/>
                </a:tc>
              </a:tr>
              <a:tr h="347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802.11n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125 metros</a:t>
                      </a:r>
                      <a:endParaRPr/>
                    </a:p>
                  </a:txBody>
                  <a:tcPr marT="13725" marB="13725" marR="13725" marL="13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 Mbps</a:t>
                      </a:r>
                      <a:endParaRPr/>
                    </a:p>
                  </a:txBody>
                  <a:tcPr marT="13275" marB="13275" marR="13275" marL="13275" anchor="ctr"/>
                </a:tc>
              </a:tr>
              <a:tr h="347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802.11n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5Ghz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 metros</a:t>
                      </a:r>
                      <a:endParaRPr/>
                    </a:p>
                  </a:txBody>
                  <a:tcPr marT="13725" marB="13725" marR="13725" marL="13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450Mbps</a:t>
                      </a:r>
                      <a:endParaRPr/>
                    </a:p>
                  </a:txBody>
                  <a:tcPr marT="13275" marB="13275" marR="13275" marL="13275" anchor="ctr"/>
                </a:tc>
              </a:tr>
              <a:tr h="674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802.11ac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5Ghz</a:t>
                      </a:r>
                      <a:endParaRPr/>
                    </a:p>
                  </a:txBody>
                  <a:tcPr marT="13275" marB="13275" marR="13275" marL="13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até 125 metros (amplificado)</a:t>
                      </a:r>
                      <a:endParaRPr/>
                    </a:p>
                  </a:txBody>
                  <a:tcPr marT="13725" marB="13725" marR="13725" marL="137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210 Mbps - 1 G</a:t>
                      </a:r>
                      <a:endParaRPr/>
                    </a:p>
                  </a:txBody>
                  <a:tcPr marT="13275" marB="13275" marR="13275" marL="13275" anchor="ctr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curta distância</a:t>
            </a:r>
            <a:endParaRPr/>
          </a:p>
        </p:txBody>
      </p:sp>
      <p:grpSp>
        <p:nvGrpSpPr>
          <p:cNvPr id="291" name="Google Shape;291;p18"/>
          <p:cNvGrpSpPr/>
          <p:nvPr/>
        </p:nvGrpSpPr>
        <p:grpSpPr>
          <a:xfrm>
            <a:off x="3188174" y="2898650"/>
            <a:ext cx="5865898" cy="830997"/>
            <a:chOff x="4682269" y="1521622"/>
            <a:chExt cx="7556108" cy="1107997"/>
          </a:xfrm>
        </p:grpSpPr>
        <p:cxnSp>
          <p:nvCxnSpPr>
            <p:cNvPr id="292" name="Google Shape;292;p18"/>
            <p:cNvCxnSpPr/>
            <p:nvPr/>
          </p:nvCxnSpPr>
          <p:spPr>
            <a:xfrm>
              <a:off x="4682269" y="2075618"/>
              <a:ext cx="2315297" cy="0"/>
            </a:xfrm>
            <a:prstGeom prst="straightConnector1">
              <a:avLst/>
            </a:prstGeom>
            <a:noFill/>
            <a:ln cap="flat" cmpd="sng" w="12700">
              <a:solidFill>
                <a:srgbClr val="D9D9D9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sp>
          <p:nvSpPr>
            <p:cNvPr id="293" name="Google Shape;293;p18"/>
            <p:cNvSpPr txBox="1"/>
            <p:nvPr/>
          </p:nvSpPr>
          <p:spPr>
            <a:xfrm>
              <a:off x="7150600" y="1521622"/>
              <a:ext cx="5087777" cy="1107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CLASSE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Potência máxima de 100 mW, alcance de até 100 metros</a:t>
              </a:r>
              <a:endParaRPr/>
            </a:p>
          </p:txBody>
        </p:sp>
      </p:grpSp>
      <p:grpSp>
        <p:nvGrpSpPr>
          <p:cNvPr id="294" name="Google Shape;294;p18"/>
          <p:cNvGrpSpPr/>
          <p:nvPr/>
        </p:nvGrpSpPr>
        <p:grpSpPr>
          <a:xfrm>
            <a:off x="2518569" y="3670565"/>
            <a:ext cx="5978375" cy="584775"/>
            <a:chOff x="3981484" y="2561063"/>
            <a:chExt cx="7700994" cy="779701"/>
          </a:xfrm>
        </p:grpSpPr>
        <p:cxnSp>
          <p:nvCxnSpPr>
            <p:cNvPr id="295" name="Google Shape;295;p18"/>
            <p:cNvCxnSpPr/>
            <p:nvPr/>
          </p:nvCxnSpPr>
          <p:spPr>
            <a:xfrm>
              <a:off x="3981484" y="2950911"/>
              <a:ext cx="1657316" cy="0"/>
            </a:xfrm>
            <a:prstGeom prst="straightConnector1">
              <a:avLst/>
            </a:prstGeom>
            <a:noFill/>
            <a:ln cap="flat" cmpd="sng" w="12700">
              <a:solidFill>
                <a:srgbClr val="D9D9D9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sp>
          <p:nvSpPr>
            <p:cNvPr id="296" name="Google Shape;296;p18"/>
            <p:cNvSpPr txBox="1"/>
            <p:nvPr/>
          </p:nvSpPr>
          <p:spPr>
            <a:xfrm>
              <a:off x="5812536" y="2561063"/>
              <a:ext cx="5869942" cy="779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CLASSE 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Potência máxima de 2,5 mW, alcance de até 10 metros</a:t>
              </a:r>
              <a:endParaRPr/>
            </a:p>
          </p:txBody>
        </p:sp>
      </p:grpSp>
      <p:grpSp>
        <p:nvGrpSpPr>
          <p:cNvPr id="297" name="Google Shape;297;p18"/>
          <p:cNvGrpSpPr/>
          <p:nvPr/>
        </p:nvGrpSpPr>
        <p:grpSpPr>
          <a:xfrm>
            <a:off x="2182091" y="4319370"/>
            <a:ext cx="5978375" cy="584775"/>
            <a:chOff x="3532846" y="3323677"/>
            <a:chExt cx="7700994" cy="779701"/>
          </a:xfrm>
        </p:grpSpPr>
        <p:cxnSp>
          <p:nvCxnSpPr>
            <p:cNvPr id="298" name="Google Shape;298;p18"/>
            <p:cNvCxnSpPr/>
            <p:nvPr/>
          </p:nvCxnSpPr>
          <p:spPr>
            <a:xfrm>
              <a:off x="3532846" y="3713525"/>
              <a:ext cx="1657316" cy="0"/>
            </a:xfrm>
            <a:prstGeom prst="straightConnector1">
              <a:avLst/>
            </a:prstGeom>
            <a:noFill/>
            <a:ln cap="flat" cmpd="sng" w="12700">
              <a:solidFill>
                <a:srgbClr val="D9D9D9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sp>
          <p:nvSpPr>
            <p:cNvPr id="299" name="Google Shape;299;p18"/>
            <p:cNvSpPr txBox="1"/>
            <p:nvPr/>
          </p:nvSpPr>
          <p:spPr>
            <a:xfrm>
              <a:off x="5363898" y="3323677"/>
              <a:ext cx="5869942" cy="779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CLASSE 3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Potência máxima de 1 mW, alcance de até 1 metro;</a:t>
              </a:r>
              <a:endParaRPr/>
            </a:p>
          </p:txBody>
        </p:sp>
      </p:grpSp>
      <p:grpSp>
        <p:nvGrpSpPr>
          <p:cNvPr id="300" name="Google Shape;300;p18"/>
          <p:cNvGrpSpPr/>
          <p:nvPr/>
        </p:nvGrpSpPr>
        <p:grpSpPr>
          <a:xfrm>
            <a:off x="2060015" y="4968175"/>
            <a:ext cx="5860865" cy="584775"/>
            <a:chOff x="3277653" y="3988407"/>
            <a:chExt cx="7549624" cy="779701"/>
          </a:xfrm>
        </p:grpSpPr>
        <p:cxnSp>
          <p:nvCxnSpPr>
            <p:cNvPr id="301" name="Google Shape;301;p18"/>
            <p:cNvCxnSpPr/>
            <p:nvPr/>
          </p:nvCxnSpPr>
          <p:spPr>
            <a:xfrm>
              <a:off x="3277653" y="4378255"/>
              <a:ext cx="1149423" cy="0"/>
            </a:xfrm>
            <a:prstGeom prst="straightConnector1">
              <a:avLst/>
            </a:prstGeom>
            <a:noFill/>
            <a:ln cap="flat" cmpd="sng" w="12700">
              <a:solidFill>
                <a:srgbClr val="D9D9D9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sp>
          <p:nvSpPr>
            <p:cNvPr id="302" name="Google Shape;302;p18"/>
            <p:cNvSpPr txBox="1"/>
            <p:nvPr/>
          </p:nvSpPr>
          <p:spPr>
            <a:xfrm>
              <a:off x="4640584" y="3988407"/>
              <a:ext cx="6186693" cy="779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CLASSE 4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Potência máxima de 0,5 mW, alcance de até meio metro;</a:t>
              </a:r>
              <a:endParaRPr/>
            </a:p>
          </p:txBody>
        </p:sp>
      </p:grpSp>
      <p:grpSp>
        <p:nvGrpSpPr>
          <p:cNvPr id="303" name="Google Shape;303;p18"/>
          <p:cNvGrpSpPr/>
          <p:nvPr/>
        </p:nvGrpSpPr>
        <p:grpSpPr>
          <a:xfrm>
            <a:off x="89927" y="2742507"/>
            <a:ext cx="3244809" cy="3422797"/>
            <a:chOff x="670530" y="951978"/>
            <a:chExt cx="4471938" cy="4717238"/>
          </a:xfrm>
        </p:grpSpPr>
        <p:grpSp>
          <p:nvGrpSpPr>
            <p:cNvPr id="304" name="Google Shape;304;p18"/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305" name="Google Shape;305;p18"/>
              <p:cNvSpPr/>
              <p:nvPr/>
            </p:nvSpPr>
            <p:spPr>
              <a:xfrm>
                <a:off x="2601242" y="5476642"/>
                <a:ext cx="651359" cy="181750"/>
              </a:xfrm>
              <a:custGeom>
                <a:rect b="b" l="l" r="r" t="t"/>
                <a:pathLst>
                  <a:path extrusionOk="0" h="170" w="1083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3"/>
                </a:srgb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6" name="Google Shape;306;p18"/>
              <p:cNvGrpSpPr/>
              <p:nvPr/>
            </p:nvGrpSpPr>
            <p:grpSpPr>
              <a:xfrm>
                <a:off x="2651525" y="4876246"/>
                <a:ext cx="527840" cy="703945"/>
                <a:chOff x="3046615" y="4922864"/>
                <a:chExt cx="717174" cy="956447"/>
              </a:xfrm>
            </p:grpSpPr>
            <p:grpSp>
              <p:nvGrpSpPr>
                <p:cNvPr id="307" name="Google Shape;307;p18"/>
                <p:cNvGrpSpPr/>
                <p:nvPr/>
              </p:nvGrpSpPr>
              <p:grpSpPr>
                <a:xfrm>
                  <a:off x="3051861" y="4989621"/>
                  <a:ext cx="711928" cy="889690"/>
                  <a:chOff x="1629315" y="5396483"/>
                  <a:chExt cx="650642" cy="813103"/>
                </a:xfrm>
              </p:grpSpPr>
              <p:sp>
                <p:nvSpPr>
                  <p:cNvPr id="308" name="Google Shape;308;p18"/>
                  <p:cNvSpPr/>
                  <p:nvPr/>
                </p:nvSpPr>
                <p:spPr>
                  <a:xfrm rot="-5489196">
                    <a:off x="1556125" y="5487946"/>
                    <a:ext cx="797022" cy="630177"/>
                  </a:xfrm>
                  <a:custGeom>
                    <a:rect b="b" l="l" r="r" t="t"/>
                    <a:pathLst>
                      <a:path extrusionOk="0" h="10000" w="8755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8"/>
                  <p:cNvSpPr/>
                  <p:nvPr/>
                </p:nvSpPr>
                <p:spPr>
                  <a:xfrm rot="-5489196">
                    <a:off x="1831665" y="5968751"/>
                    <a:ext cx="261766" cy="203596"/>
                  </a:xfrm>
                  <a:custGeom>
                    <a:rect b="b" l="l" r="r" t="t"/>
                    <a:pathLst>
                      <a:path extrusionOk="0" h="88" w="114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10" name="Google Shape;310;p18"/>
                <p:cNvSpPr/>
                <p:nvPr/>
              </p:nvSpPr>
              <p:spPr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8"/>
                <p:cNvSpPr/>
                <p:nvPr/>
              </p:nvSpPr>
              <p:spPr>
                <a:xfrm>
                  <a:off x="3046615" y="4922864"/>
                  <a:ext cx="701193" cy="188206"/>
                </a:xfrm>
                <a:custGeom>
                  <a:rect b="b" l="l" r="r" t="t"/>
                  <a:pathLst>
                    <a:path extrusionOk="0" h="87" w="323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2" name="Google Shape;312;p18"/>
              <p:cNvSpPr/>
              <p:nvPr/>
            </p:nvSpPr>
            <p:spPr>
              <a:xfrm>
                <a:off x="2309516" y="4372345"/>
                <a:ext cx="1186612" cy="518530"/>
              </a:xfrm>
              <a:custGeom>
                <a:rect b="b" l="l" r="r" t="t"/>
                <a:pathLst>
                  <a:path extrusionOk="0" h="325" w="744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2286225" y="4189695"/>
                <a:ext cx="1230743" cy="324847"/>
              </a:xfrm>
              <a:custGeom>
                <a:rect b="b" l="l" r="r" t="t"/>
                <a:pathLst>
                  <a:path extrusionOk="0" h="203" w="771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1967507" y="3852589"/>
                <a:ext cx="1871856" cy="605564"/>
              </a:xfrm>
              <a:custGeom>
                <a:rect b="b" l="l" r="r" t="t"/>
                <a:pathLst>
                  <a:path extrusionOk="0" h="380" w="1173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1940538" y="3571872"/>
                <a:ext cx="1925793" cy="497690"/>
              </a:xfrm>
              <a:custGeom>
                <a:rect b="b" l="l" r="r" t="t"/>
                <a:pathLst>
                  <a:path extrusionOk="0" h="312" w="1207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6" name="Google Shape;316;p18"/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317" name="Google Shape;317;p18"/>
                <p:cNvSpPr/>
                <p:nvPr/>
              </p:nvSpPr>
              <p:spPr>
                <a:xfrm>
                  <a:off x="1660883" y="2691036"/>
                  <a:ext cx="3454335" cy="886069"/>
                </a:xfrm>
                <a:custGeom>
                  <a:rect b="b" l="l" r="r" t="t"/>
                  <a:pathLst>
                    <a:path extrusionOk="0" h="409" w="1594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18"/>
                <p:cNvSpPr/>
                <p:nvPr/>
              </p:nvSpPr>
              <p:spPr>
                <a:xfrm>
                  <a:off x="1617579" y="2542803"/>
                  <a:ext cx="3549271" cy="537970"/>
                </a:xfrm>
                <a:custGeom>
                  <a:rect b="b" l="l" r="r" t="t"/>
                  <a:pathLst>
                    <a:path extrusionOk="0" h="248" w="163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rgbClr val="C55A1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" name="Google Shape;319;p18"/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320" name="Google Shape;320;p18"/>
                <p:cNvSpPr/>
                <p:nvPr/>
              </p:nvSpPr>
              <p:spPr>
                <a:xfrm>
                  <a:off x="2418705" y="1511832"/>
                  <a:ext cx="1948685" cy="576278"/>
                </a:xfrm>
                <a:custGeom>
                  <a:rect b="b" l="l" r="r" t="t"/>
                  <a:pathLst>
                    <a:path extrusionOk="0" h="266" w="899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18"/>
                <p:cNvSpPr/>
                <p:nvPr/>
              </p:nvSpPr>
              <p:spPr>
                <a:xfrm>
                  <a:off x="2418705" y="1545143"/>
                  <a:ext cx="1948685" cy="542967"/>
                </a:xfrm>
                <a:custGeom>
                  <a:rect b="b" l="l" r="r" t="t"/>
                  <a:pathLst>
                    <a:path extrusionOk="0" h="250" w="899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18"/>
                <p:cNvSpPr/>
                <p:nvPr/>
              </p:nvSpPr>
              <p:spPr>
                <a:xfrm>
                  <a:off x="1189535" y="1866593"/>
                  <a:ext cx="4403694" cy="994329"/>
                </a:xfrm>
                <a:custGeom>
                  <a:rect b="b" l="l" r="r" t="t"/>
                  <a:pathLst>
                    <a:path extrusionOk="0" h="459" w="2032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18"/>
                <p:cNvSpPr/>
                <p:nvPr/>
              </p:nvSpPr>
              <p:spPr>
                <a:xfrm>
                  <a:off x="1159555" y="1232021"/>
                  <a:ext cx="4466985" cy="1137566"/>
                </a:xfrm>
                <a:custGeom>
                  <a:rect b="b" l="l" r="r" t="t"/>
                  <a:pathLst>
                    <a:path extrusionOk="0" h="525" w="2061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24" name="Google Shape;324;p18"/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8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8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8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8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Bluetooth: o que é, como funciona e versões" id="328" name="Google Shape;3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299" y="1119172"/>
            <a:ext cx="2302077" cy="135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curta distância</a:t>
            </a:r>
            <a:endParaRPr/>
          </a:p>
        </p:txBody>
      </p:sp>
      <p:pic>
        <p:nvPicPr>
          <p:cNvPr descr="Resultado de imagem para zigbee" id="334" name="Google Shape;3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970398"/>
            <a:ext cx="2269633" cy="143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1" y="2652244"/>
            <a:ext cx="3623320" cy="2372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19"/>
          <p:cNvGrpSpPr/>
          <p:nvPr/>
        </p:nvGrpSpPr>
        <p:grpSpPr>
          <a:xfrm>
            <a:off x="4583925" y="1844824"/>
            <a:ext cx="4092531" cy="461665"/>
            <a:chOff x="151318" y="1705989"/>
            <a:chExt cx="4663444" cy="615552"/>
          </a:xfrm>
        </p:grpSpPr>
        <p:sp>
          <p:nvSpPr>
            <p:cNvPr id="337" name="Google Shape;337;p19"/>
            <p:cNvSpPr txBox="1"/>
            <p:nvPr/>
          </p:nvSpPr>
          <p:spPr>
            <a:xfrm>
              <a:off x="699962" y="1705989"/>
              <a:ext cx="41148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Padrão IEEE 802.15.4</a:t>
              </a:r>
              <a:endParaRPr/>
            </a:p>
          </p:txBody>
        </p:sp>
        <p:grpSp>
          <p:nvGrpSpPr>
            <p:cNvPr id="338" name="Google Shape;338;p19"/>
            <p:cNvGrpSpPr/>
            <p:nvPr/>
          </p:nvGrpSpPr>
          <p:grpSpPr>
            <a:xfrm>
              <a:off x="151318" y="1726507"/>
              <a:ext cx="400456" cy="574515"/>
              <a:chOff x="414857" y="1738356"/>
              <a:chExt cx="465764" cy="668210"/>
            </a:xfrm>
          </p:grpSpPr>
          <p:sp>
            <p:nvSpPr>
              <p:cNvPr id="339" name="Google Shape;339;p19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1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1" name="Google Shape;341;p19"/>
          <p:cNvGrpSpPr/>
          <p:nvPr/>
        </p:nvGrpSpPr>
        <p:grpSpPr>
          <a:xfrm>
            <a:off x="4583925" y="2542642"/>
            <a:ext cx="4092531" cy="1200329"/>
            <a:chOff x="183118" y="2787824"/>
            <a:chExt cx="4663444" cy="1600439"/>
          </a:xfrm>
        </p:grpSpPr>
        <p:sp>
          <p:nvSpPr>
            <p:cNvPr id="342" name="Google Shape;342;p19"/>
            <p:cNvSpPr txBox="1"/>
            <p:nvPr/>
          </p:nvSpPr>
          <p:spPr>
            <a:xfrm>
              <a:off x="731762" y="2787824"/>
              <a:ext cx="4114800" cy="1600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Baixas taxas de transmissão na comunicação</a:t>
              </a:r>
              <a:endParaRPr/>
            </a:p>
          </p:txBody>
        </p:sp>
        <p:grpSp>
          <p:nvGrpSpPr>
            <p:cNvPr id="343" name="Google Shape;343;p19"/>
            <p:cNvGrpSpPr/>
            <p:nvPr/>
          </p:nvGrpSpPr>
          <p:grpSpPr>
            <a:xfrm>
              <a:off x="183118" y="3300782"/>
              <a:ext cx="400456" cy="574517"/>
              <a:chOff x="414857" y="1738354"/>
              <a:chExt cx="465764" cy="668212"/>
            </a:xfrm>
          </p:grpSpPr>
          <p:sp>
            <p:nvSpPr>
              <p:cNvPr id="344" name="Google Shape;344;p19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 flipH="1">
                <a:off x="451843" y="1738354"/>
                <a:ext cx="391793" cy="668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6" name="Google Shape;346;p19"/>
          <p:cNvGrpSpPr/>
          <p:nvPr/>
        </p:nvGrpSpPr>
        <p:grpSpPr>
          <a:xfrm>
            <a:off x="4583925" y="3979124"/>
            <a:ext cx="4092531" cy="830997"/>
            <a:chOff x="151318" y="4807708"/>
            <a:chExt cx="4663444" cy="1107995"/>
          </a:xfrm>
        </p:grpSpPr>
        <p:sp>
          <p:nvSpPr>
            <p:cNvPr id="347" name="Google Shape;347;p19"/>
            <p:cNvSpPr txBox="1"/>
            <p:nvPr/>
          </p:nvSpPr>
          <p:spPr>
            <a:xfrm>
              <a:off x="699962" y="4807708"/>
              <a:ext cx="4114800" cy="1107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Baixo custo e consome pouca energia</a:t>
              </a:r>
              <a:endParaRPr/>
            </a:p>
          </p:txBody>
        </p:sp>
        <p:grpSp>
          <p:nvGrpSpPr>
            <p:cNvPr id="348" name="Google Shape;348;p19"/>
            <p:cNvGrpSpPr/>
            <p:nvPr/>
          </p:nvGrpSpPr>
          <p:grpSpPr>
            <a:xfrm>
              <a:off x="151318" y="5074446"/>
              <a:ext cx="400456" cy="574515"/>
              <a:chOff x="414857" y="1738356"/>
              <a:chExt cx="465764" cy="668210"/>
            </a:xfrm>
          </p:grpSpPr>
          <p:sp>
            <p:nvSpPr>
              <p:cNvPr id="349" name="Google Shape;349;p19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1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1" name="Google Shape;351;p19"/>
          <p:cNvGrpSpPr/>
          <p:nvPr/>
        </p:nvGrpSpPr>
        <p:grpSpPr>
          <a:xfrm>
            <a:off x="4583925" y="5046275"/>
            <a:ext cx="4092530" cy="830997"/>
            <a:chOff x="151319" y="4055127"/>
            <a:chExt cx="4663443" cy="1107994"/>
          </a:xfrm>
        </p:grpSpPr>
        <p:sp>
          <p:nvSpPr>
            <p:cNvPr id="352" name="Google Shape;352;p19"/>
            <p:cNvSpPr txBox="1"/>
            <p:nvPr/>
          </p:nvSpPr>
          <p:spPr>
            <a:xfrm>
              <a:off x="699963" y="4055127"/>
              <a:ext cx="4114799" cy="110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Trabalha em topologia mesh</a:t>
              </a:r>
              <a:endParaRPr b="1"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3" name="Google Shape;353;p19"/>
            <p:cNvGrpSpPr/>
            <p:nvPr/>
          </p:nvGrpSpPr>
          <p:grpSpPr>
            <a:xfrm>
              <a:off x="151319" y="4321866"/>
              <a:ext cx="400456" cy="574515"/>
              <a:chOff x="414857" y="1738356"/>
              <a:chExt cx="465764" cy="668210"/>
            </a:xfrm>
          </p:grpSpPr>
          <p:sp>
            <p:nvSpPr>
              <p:cNvPr id="354" name="Google Shape;354;p19"/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b="1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04 – Introdução a Internet das Coisas</a:t>
            </a:r>
            <a:endParaRPr/>
          </a:p>
        </p:txBody>
      </p:sp>
      <p:grpSp>
        <p:nvGrpSpPr>
          <p:cNvPr id="135" name="Google Shape;135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cap="none" strike="noStrik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rect b="b" l="l" r="r" t="t"/>
                <a:pathLst>
                  <a:path extrusionOk="0" fill="none" h="1170" w="18608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cap="rnd" cmpd="sng" w="12175">
                <a:solidFill>
                  <a:srgbClr val="ED2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rect b="b" l="l" r="r" t="t"/>
                <a:pathLst>
                  <a:path extrusionOk="0" fill="none" h="10887" w="18608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cap="rnd" cmpd="sng" w="12175">
                <a:solidFill>
                  <a:srgbClr val="ED2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rect b="b" l="l" r="r" t="t"/>
                <a:pathLst>
                  <a:path extrusionOk="0" fill="none" h="25" w="17975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cap="rnd" cmpd="sng" w="12175">
                <a:solidFill>
                  <a:srgbClr val="ED2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98999" y="4386979"/>
              <a:ext cx="320378" cy="337776"/>
            </a:xfrm>
            <a:custGeom>
              <a:rect b="b" l="l" r="r" t="t"/>
              <a:pathLst>
                <a:path extrusionOk="0" fill="none" h="16075" w="15247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cap="rnd" cmpd="sng" w="12175">
              <a:solidFill>
                <a:srgbClr val="ED14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longa distância</a:t>
            </a:r>
            <a:endParaRPr/>
          </a:p>
        </p:txBody>
      </p:sp>
      <p:pic>
        <p:nvPicPr>
          <p:cNvPr id="361" name="Google Shape;361;p20"/>
          <p:cNvPicPr preferRelativeResize="0"/>
          <p:nvPr/>
        </p:nvPicPr>
        <p:blipFill rotWithShape="1">
          <a:blip r:embed="rId3">
            <a:alphaModFix/>
          </a:blip>
          <a:srcRect b="3395" l="19053" r="19140" t="3311"/>
          <a:stretch/>
        </p:blipFill>
        <p:spPr>
          <a:xfrm>
            <a:off x="1909916" y="985153"/>
            <a:ext cx="5324169" cy="532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Tecnologias de longa distância</a:t>
            </a:r>
            <a:endParaRPr/>
          </a:p>
        </p:txBody>
      </p:sp>
      <p:pic>
        <p:nvPicPr>
          <p:cNvPr id="367" name="Google Shape;367;p21"/>
          <p:cNvPicPr preferRelativeResize="0"/>
          <p:nvPr/>
        </p:nvPicPr>
        <p:blipFill rotWithShape="1">
          <a:blip r:embed="rId3">
            <a:alphaModFix/>
          </a:blip>
          <a:srcRect b="0" l="0" r="0" t="20097"/>
          <a:stretch/>
        </p:blipFill>
        <p:spPr>
          <a:xfrm>
            <a:off x="4211960" y="1196752"/>
            <a:ext cx="4161503" cy="473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2519890"/>
            <a:ext cx="3763819" cy="208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Ecossistema para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devopedia.org/images/article/86/9695.1529574302.png" id="374" name="Google Shape;3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484784"/>
            <a:ext cx="8705880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2"/>
          <p:cNvSpPr txBox="1"/>
          <p:nvPr/>
        </p:nvSpPr>
        <p:spPr>
          <a:xfrm>
            <a:off x="2339752" y="5373216"/>
            <a:ext cx="1996059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https://devopedia.org/iot-cloud-platforms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Perspectivas e desafios para o Brasil</a:t>
            </a:r>
            <a:endParaRPr/>
          </a:p>
        </p:txBody>
      </p:sp>
      <p:pic>
        <p:nvPicPr>
          <p:cNvPr id="381" name="Google Shape;381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506517"/>
            <a:ext cx="8780535" cy="384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5401210"/>
            <a:ext cx="8780535" cy="76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Perspectivas e desafios para o Brasil</a:t>
            </a:r>
            <a:endParaRPr/>
          </a:p>
        </p:txBody>
      </p:sp>
      <p:pic>
        <p:nvPicPr>
          <p:cNvPr id="388" name="Google Shape;3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9315"/>
            <a:ext cx="4355976" cy="17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4"/>
          <p:cNvSpPr txBox="1"/>
          <p:nvPr/>
        </p:nvSpPr>
        <p:spPr>
          <a:xfrm>
            <a:off x="3632737" y="1206198"/>
            <a:ext cx="5602586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- melhorar a qualidade de vida das pessoas e promover ganhos de eficiência nos serviços, por meio da implementação de soluções de IoT;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 - promover a capacitação profissional relacionada ao desenvolvimento de aplicações de IoT e a geração de empregos na economia digital;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III - incrementar a produtividade e fomentar a competitividade das empresas brasileiras desenvolvedoras de IoT, por meio da promoção de um ecossistema de inovação neste setor;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IV - buscar parcerias com os setores público e privado para a implementação da IoT; 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- aumentar a integração do País no cenário internacional, por meio da participação em fóruns de padronização, da cooperação internacional em pesquisa, desenvolvimento e inovação e da internacionalização de soluções de IoT desenvolvidas no País.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Exemplos de aplicações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25" title="Life Simplified with Connected Device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587" y="1015652"/>
            <a:ext cx="8542825" cy="482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Exemplos de aplicações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26"/>
          <p:cNvPicPr preferRelativeResize="0"/>
          <p:nvPr/>
        </p:nvPicPr>
        <p:blipFill rotWithShape="1">
          <a:blip r:embed="rId3">
            <a:alphaModFix/>
          </a:blip>
          <a:srcRect b="0" l="11240" r="0" t="6508"/>
          <a:stretch/>
        </p:blipFill>
        <p:spPr>
          <a:xfrm>
            <a:off x="280666" y="847682"/>
            <a:ext cx="3931294" cy="526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32" y="877695"/>
            <a:ext cx="371475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Exemplos de aplicações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242" y="811045"/>
            <a:ext cx="3426718" cy="556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0506" y="811045"/>
            <a:ext cx="3724275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/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b="1" lang="pt-BR"/>
              <a:t>Airton Y. C. Toyofuku</a:t>
            </a:r>
            <a:endParaRPr b="1"/>
          </a:p>
        </p:txBody>
      </p:sp>
      <p:sp>
        <p:nvSpPr>
          <p:cNvPr id="415" name="Google Shape;41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designed using images from Flaticon.com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Monty Python’s Flying Circle: BBC, 1969. Netflix, 2019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Imagens from Dragon Ball, Saint Seiya: Toei Animation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683568" y="940540"/>
            <a:ext cx="4625340" cy="5224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Internet e sua evolução;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as expectativas de futuro?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IoT?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visão de futuro envolvendo IoT;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Arquitetura de referência;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Composição de cenários envolvendo IoT;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nas cidades;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nas industrias – IIoT;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Conectividade para IoT;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Tecnologias de curta distância;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Tecnologias de longa distância;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Ecossistema para IoT;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Perspectivas e desafios para o Brasil;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Exemplos de aplicações IoT;</a:t>
            </a: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 internet e sua evolução</a:t>
            </a:r>
            <a:endParaRPr/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206" y="1485106"/>
            <a:ext cx="8129588" cy="388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Quais as expectativas de futuro?</a:t>
            </a:r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796" y="1110260"/>
            <a:ext cx="8244408" cy="463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5508104" y="5689900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Transforma Insights</a:t>
            </a:r>
            <a:b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IoT?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349051" y="2728016"/>
            <a:ext cx="6819689" cy="1203912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“Em sua </a:t>
            </a:r>
            <a:r>
              <a:rPr b="1" lang="pt-BR" sz="20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definição mais ampla</a:t>
            </a: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Internet das Coisas engloba todos os objetos que transmitem informações através da internet, como computadores, </a:t>
            </a:r>
            <a:r>
              <a:rPr i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tablets </a:t>
            </a: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i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smartphones.”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136216" y="2728016"/>
            <a:ext cx="212834" cy="12039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351805" y="3018245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6"/>
          <p:cNvCxnSpPr>
            <a:stCxn id="171" idx="6"/>
            <a:endCxn id="170" idx="1"/>
          </p:cNvCxnSpPr>
          <p:nvPr/>
        </p:nvCxnSpPr>
        <p:spPr>
          <a:xfrm>
            <a:off x="975260" y="3329973"/>
            <a:ext cx="1611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6"/>
          <p:cNvSpPr/>
          <p:nvPr/>
        </p:nvSpPr>
        <p:spPr>
          <a:xfrm>
            <a:off x="1349051" y="4385328"/>
            <a:ext cx="6819689" cy="1203912"/>
          </a:xfrm>
          <a:prstGeom prst="rect">
            <a:avLst/>
          </a:prstGeom>
          <a:solidFill>
            <a:srgbClr val="FBE4D4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</a:t>
            </a:r>
            <a:r>
              <a:rPr b="1" lang="pt-BR" sz="20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definição mais estrita, </a:t>
            </a: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comumente aceita, considera apenas os objetos capazes de detectar e transmitir informações, além de atuar sem a presença constante de intervenção humana.”</a:t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>
            <a:off x="1136216" y="4385328"/>
            <a:ext cx="212834" cy="1203912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351805" y="467555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6"/>
          <p:cNvCxnSpPr>
            <a:stCxn id="175" idx="6"/>
            <a:endCxn id="174" idx="1"/>
          </p:cNvCxnSpPr>
          <p:nvPr/>
        </p:nvCxnSpPr>
        <p:spPr>
          <a:xfrm>
            <a:off x="975260" y="4987285"/>
            <a:ext cx="161100" cy="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ttp://www.participa.br/thumbnails/public/0055/1154/Banner_internet_-_Plano_Nacional_de_IoT__3__display.jpg"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IoT?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1349051" y="2728015"/>
            <a:ext cx="6819689" cy="3246997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r>
              <a:rPr b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r>
              <a:rPr b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Coisas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ou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consiste na rede de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os objetos que se comunicam e interagem de forma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autônoma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via internet, permitindo o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monitoramento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gerenciamento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desses dispositivos via </a:t>
            </a:r>
            <a:r>
              <a:rPr i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aumentar a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eficiência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sistemas e processos, além de habilitar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novos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serviços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pt-BR" sz="24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melhorar</a:t>
            </a: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qualidade de vida das pessoas.”</a:t>
            </a:r>
            <a:endParaRPr/>
          </a:p>
        </p:txBody>
      </p:sp>
      <p:sp>
        <p:nvSpPr>
          <p:cNvPr id="184" name="Google Shape;184;p7"/>
          <p:cNvSpPr/>
          <p:nvPr/>
        </p:nvSpPr>
        <p:spPr>
          <a:xfrm>
            <a:off x="1136216" y="2728016"/>
            <a:ext cx="212834" cy="324699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256424" y="4037551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7"/>
          <p:cNvCxnSpPr>
            <a:stCxn id="185" idx="6"/>
            <a:endCxn id="184" idx="1"/>
          </p:cNvCxnSpPr>
          <p:nvPr/>
        </p:nvCxnSpPr>
        <p:spPr>
          <a:xfrm>
            <a:off x="879879" y="4349279"/>
            <a:ext cx="256200" cy="21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ttp://www.participa.br/thumbnails/public/0055/1154/Banner_internet_-_Plano_Nacional_de_IoT__3__display.jpg" id="187" name="Google Shape;1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Uma visão de futuro envolvendo IoT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8" title="The Top 4 Internet of Things (IoT) Trends In 20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455261"/>
            <a:ext cx="8208912" cy="463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Arquitetura de referência</a:t>
            </a:r>
            <a:endParaRPr/>
          </a:p>
        </p:txBody>
      </p:sp>
      <p:pic>
        <p:nvPicPr>
          <p:cNvPr id="199" name="Google Shape;199;p9"/>
          <p:cNvPicPr preferRelativeResize="0"/>
          <p:nvPr/>
        </p:nvPicPr>
        <p:blipFill rotWithShape="1">
          <a:blip r:embed="rId3">
            <a:alphaModFix/>
          </a:blip>
          <a:srcRect b="6862" l="0" r="0" t="0"/>
          <a:stretch/>
        </p:blipFill>
        <p:spPr>
          <a:xfrm>
            <a:off x="433388" y="1124744"/>
            <a:ext cx="8277225" cy="47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2018-08-18T04:32:45Z</dcterms:created>
  <dc:creator>Paula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